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mi.re/algo.htm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 hoc</a:t>
            </a:r>
            <a:b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77500" lnSpcReduction="20000"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 Goods</a:t>
            </a:r>
          </a:p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BY </a:t>
            </a:r>
          </a:p>
          <a:p>
            <a:pPr algn="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JAIDEEP SINGH 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719835-2F32-F999-EA98-BA337F7F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44" y="5813381"/>
            <a:ext cx="941723" cy="9254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DE63F3E-6375-85A9-D3C4-D5BB091C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232" y="5813381"/>
            <a:ext cx="945735" cy="925475"/>
          </a:xfrm>
          <a:prstGeom prst="rect">
            <a:avLst/>
          </a:prstGeom>
          <a:gradFill>
            <a:gsLst>
              <a:gs pos="49000">
                <a:schemeClr val="tx1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7052-B1DB-4F3F-D5FE-4346EEA3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Follow up: Which </a:t>
            </a:r>
            <a:r>
              <a:rPr lang="en-US" sz="2400" dirty="0">
                <a:solidFill>
                  <a:srgbClr val="0070C0"/>
                </a:solidFill>
              </a:rPr>
              <a:t>segment</a:t>
            </a:r>
            <a:r>
              <a:rPr lang="en-US" sz="2400" dirty="0"/>
              <a:t> had the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most increase </a:t>
            </a:r>
            <a:r>
              <a:rPr lang="en-US" sz="2400" dirty="0"/>
              <a:t>in unique products in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2021</a:t>
            </a:r>
            <a:r>
              <a:rPr lang="en-US" sz="2400" dirty="0"/>
              <a:t> vs </a:t>
            </a:r>
            <a:r>
              <a:rPr lang="en-US" sz="2400" dirty="0">
                <a:solidFill>
                  <a:srgbClr val="0070C0"/>
                </a:solidFill>
              </a:rPr>
              <a:t>2020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FB153-7982-FBD4-519B-9267A27FCF4D}"/>
              </a:ext>
            </a:extLst>
          </p:cNvPr>
          <p:cNvSpPr txBox="1"/>
          <p:nvPr/>
        </p:nvSpPr>
        <p:spPr>
          <a:xfrm>
            <a:off x="804672" y="2860012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segment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product_count_2020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product_count_2021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difference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4CBFD-09B3-8C25-0453-2911C5133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6" t="30566" r="43358" b="17736"/>
          <a:stretch/>
        </p:blipFill>
        <p:spPr>
          <a:xfrm>
            <a:off x="5270738" y="514884"/>
            <a:ext cx="4219028" cy="3401507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AB27DBC1-8682-52CD-9C4E-6FB32F592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03210"/>
            <a:ext cx="4474332" cy="13684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0AAB62-B7A0-99D5-58F8-70228D876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33710" r="43357" b="17485"/>
          <a:stretch/>
        </p:blipFill>
        <p:spPr>
          <a:xfrm>
            <a:off x="9346206" y="2686773"/>
            <a:ext cx="2430697" cy="1859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154129-EA8C-7729-E6CB-0B0035C4384E}"/>
              </a:ext>
            </a:extLst>
          </p:cNvPr>
          <p:cNvSpPr txBox="1"/>
          <p:nvPr/>
        </p:nvSpPr>
        <p:spPr>
          <a:xfrm>
            <a:off x="5270738" y="4546121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Accessories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largest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increase in production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(34 new products introduced between FY2020-FY2021)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Networking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showing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Growth rate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Compared to our other segments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(3,5 new products Respectively  introduced between FY2020-FY2021)</a:t>
            </a:r>
          </a:p>
        </p:txBody>
      </p:sp>
    </p:spTree>
    <p:extLst>
      <p:ext uri="{BB962C8B-B14F-4D97-AF65-F5344CB8AC3E}">
        <p14:creationId xmlns:p14="http://schemas.microsoft.com/office/powerpoint/2010/main" val="211232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3EB-022F-C924-21E9-83E30583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5.Get the products that have the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highest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lowest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manufacturing costs</a:t>
            </a:r>
            <a:r>
              <a:rPr lang="en-US" sz="2400" dirty="0"/>
              <a:t>. The final output should contain these 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02BB9-AAD6-9571-D6A1-B03A7B42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6" y="4806371"/>
            <a:ext cx="4255028" cy="6800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CDCE1-2FC6-5A2A-1C7F-9BFAF2CA680A}"/>
              </a:ext>
            </a:extLst>
          </p:cNvPr>
          <p:cNvSpPr txBox="1"/>
          <p:nvPr/>
        </p:nvSpPr>
        <p:spPr>
          <a:xfrm>
            <a:off x="591561" y="2880358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product_code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manufacturing_cost</a:t>
            </a:r>
            <a:endParaRPr lang="en-IN" dirty="0"/>
          </a:p>
        </p:txBody>
      </p:sp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0A3AD71C-42B2-0520-1C61-7268AC4E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515" y="2364818"/>
            <a:ext cx="1417608" cy="1417608"/>
          </a:xfrm>
          <a:prstGeom prst="rect">
            <a:avLst/>
          </a:prstGeom>
        </p:spPr>
      </p:pic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20565EC4-2A6A-32E9-1C4D-2DBD1F0D9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0521" y="2386080"/>
            <a:ext cx="1417608" cy="1417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19075-938C-2767-FB35-9B9349704EB9}"/>
              </a:ext>
            </a:extLst>
          </p:cNvPr>
          <p:cNvSpPr txBox="1"/>
          <p:nvPr/>
        </p:nvSpPr>
        <p:spPr>
          <a:xfrm>
            <a:off x="5268515" y="2068590"/>
            <a:ext cx="6314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240.54$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2D274-A0C3-461F-E3F5-375A4DD6EF6E}"/>
              </a:ext>
            </a:extLst>
          </p:cNvPr>
          <p:cNvSpPr txBox="1"/>
          <p:nvPr/>
        </p:nvSpPr>
        <p:spPr>
          <a:xfrm>
            <a:off x="9439455" y="2114756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0.89$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C8A89-8B99-BDF1-9530-63F68B6146A2}"/>
              </a:ext>
            </a:extLst>
          </p:cNvPr>
          <p:cNvSpPr txBox="1"/>
          <p:nvPr/>
        </p:nvSpPr>
        <p:spPr>
          <a:xfrm>
            <a:off x="4718776" y="4681169"/>
            <a:ext cx="7473224" cy="1216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AQ Master wired x1 Ms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the lowest  manufacturing cost(0.89$).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Desktop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Home Allin1 Gen2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the highest manufacturing cost(240.54</a:t>
            </a:r>
            <a:r>
              <a:rPr lang="en-IN" sz="18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 </a:t>
            </a:r>
            <a:r>
              <a:rPr lang="en-IN" sz="180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$).</a:t>
            </a: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FA9AE-31DA-67FF-198B-E353A2740054}"/>
              </a:ext>
            </a:extLst>
          </p:cNvPr>
          <p:cNvSpPr txBox="1"/>
          <p:nvPr/>
        </p:nvSpPr>
        <p:spPr>
          <a:xfrm>
            <a:off x="9095173" y="3619022"/>
            <a:ext cx="776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Master wired x1 Ms 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2259A-3424-C543-04F1-6BA822727BD4}"/>
              </a:ext>
            </a:extLst>
          </p:cNvPr>
          <p:cNvSpPr txBox="1"/>
          <p:nvPr/>
        </p:nvSpPr>
        <p:spPr>
          <a:xfrm>
            <a:off x="4880500" y="3600092"/>
            <a:ext cx="8429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Home Allin1 Gen2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19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CB02-2001-58E8-F2A6-F29325F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99191"/>
            <a:ext cx="3764632" cy="2093975"/>
          </a:xfrm>
        </p:spPr>
        <p:txBody>
          <a:bodyPr>
            <a:noAutofit/>
          </a:bodyPr>
          <a:lstStyle/>
          <a:p>
            <a:r>
              <a:rPr lang="en-US" sz="2400" dirty="0"/>
              <a:t>6.Generate a report which contains  the </a:t>
            </a:r>
            <a:r>
              <a:rPr lang="en-US" sz="2400" dirty="0">
                <a:solidFill>
                  <a:srgbClr val="0070C0"/>
                </a:solidFill>
              </a:rPr>
              <a:t>top 5 customers </a:t>
            </a:r>
            <a:r>
              <a:rPr lang="en-US" sz="2400" dirty="0"/>
              <a:t>who receive an average high</a:t>
            </a:r>
            <a:br>
              <a:rPr lang="en-US" sz="2400" dirty="0"/>
            </a:br>
            <a:r>
              <a:rPr lang="en-US" sz="2400" dirty="0"/>
              <a:t>pre_invoice</a:t>
            </a:r>
            <a:br>
              <a:rPr lang="en-US" sz="2400" dirty="0"/>
            </a:br>
            <a:r>
              <a:rPr lang="en-US" sz="2400" dirty="0"/>
              <a:t>discount_pct for the fiscal year 2021 and in the </a:t>
            </a:r>
            <a:r>
              <a:rPr lang="en-US" sz="2400" dirty="0">
                <a:solidFill>
                  <a:srgbClr val="0070C0"/>
                </a:solidFill>
              </a:rPr>
              <a:t>Indian market</a:t>
            </a:r>
            <a:r>
              <a:rPr lang="en-US" sz="2400" dirty="0"/>
              <a:t>. The</a:t>
            </a:r>
            <a:br>
              <a:rPr lang="en-US" sz="2400" dirty="0"/>
            </a:br>
            <a:r>
              <a:rPr lang="en-US" sz="2400" dirty="0"/>
              <a:t>final output contains these fields: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32DC78-8073-99B3-BCB8-569C6BEFD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0" y="4387179"/>
            <a:ext cx="4151982" cy="13321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0E877-2D03-B6DE-8CC1-21314B3F2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33460" r="50618" b="16603"/>
          <a:stretch/>
        </p:blipFill>
        <p:spPr>
          <a:xfrm>
            <a:off x="6918385" y="568479"/>
            <a:ext cx="2794959" cy="3424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27856-3031-E580-C8EE-73BF7FB68EC7}"/>
              </a:ext>
            </a:extLst>
          </p:cNvPr>
          <p:cNvSpPr txBox="1"/>
          <p:nvPr/>
        </p:nvSpPr>
        <p:spPr>
          <a:xfrm>
            <a:off x="5100369" y="4281909"/>
            <a:ext cx="6094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2021,we offered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 invoice discount percentages to each of our top 5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Flipkart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most discounted costumer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Indian market(30.83%)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as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Amazon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least discounted costumer in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Indian market(29.3%)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0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8282-BB39-71ED-155A-EA2BC285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13" y="3429000"/>
            <a:ext cx="3517567" cy="2093975"/>
          </a:xfrm>
        </p:spPr>
        <p:txBody>
          <a:bodyPr>
            <a:noAutofit/>
          </a:bodyPr>
          <a:lstStyle/>
          <a:p>
            <a:r>
              <a:rPr lang="en-US" sz="2400" dirty="0"/>
              <a:t>7. Get the complete report of the </a:t>
            </a:r>
            <a:r>
              <a:rPr lang="en-US" sz="2400" dirty="0">
                <a:solidFill>
                  <a:srgbClr val="0070C0"/>
                </a:solidFill>
              </a:rPr>
              <a:t>Gross sales amount </a:t>
            </a:r>
            <a:r>
              <a:rPr lang="en-US" sz="2400" dirty="0"/>
              <a:t>for the</a:t>
            </a:r>
            <a:br>
              <a:rPr lang="en-US" sz="2400" dirty="0"/>
            </a:br>
            <a:r>
              <a:rPr lang="en-US" sz="2400" dirty="0"/>
              <a:t>customer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 “ AtliqExclusive” </a:t>
            </a: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each month. This</a:t>
            </a:r>
            <a:br>
              <a:rPr lang="en-US" sz="2400" dirty="0"/>
            </a:br>
            <a:r>
              <a:rPr lang="en-US" sz="2400" dirty="0"/>
              <a:t>analysis helps</a:t>
            </a:r>
            <a:br>
              <a:rPr lang="en-US" sz="2400" dirty="0"/>
            </a:br>
            <a:r>
              <a:rPr lang="en-US" sz="2400" dirty="0"/>
              <a:t>to get an idea of low and high</a:t>
            </a:r>
            <a:br>
              <a:rPr lang="en-US" sz="2400" dirty="0"/>
            </a:br>
            <a:r>
              <a:rPr lang="en-US" sz="2400" dirty="0"/>
              <a:t>performing months and take</a:t>
            </a:r>
            <a:br>
              <a:rPr lang="en-US" sz="2400" dirty="0"/>
            </a:br>
            <a:r>
              <a:rPr lang="en-US" sz="2400" dirty="0"/>
              <a:t>strategic decisions. The final</a:t>
            </a:r>
            <a:br>
              <a:rPr lang="en-US" sz="2400" dirty="0"/>
            </a:br>
            <a:r>
              <a:rPr lang="en-US" sz="2400" dirty="0"/>
              <a:t>report contains these columns: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94A3-0426-4778-1928-73F185F7205A}"/>
              </a:ext>
            </a:extLst>
          </p:cNvPr>
          <p:cNvSpPr txBox="1"/>
          <p:nvPr/>
        </p:nvSpPr>
        <p:spPr>
          <a:xfrm>
            <a:off x="626213" y="5645891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Month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Year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Gross sales Amount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E7119-1F4F-303A-FEDA-B9F7FECB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4" y="2339245"/>
            <a:ext cx="2263336" cy="2179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0B9C9D-B7B0-0D96-4194-47ACAF95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05" y="4518754"/>
            <a:ext cx="2225233" cy="131075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7925E0E-9422-0FEA-B79A-1B4876DCE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4" y="1697904"/>
            <a:ext cx="2293819" cy="815411"/>
          </a:xfr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144EDE9D-2A7E-5907-9265-627DAE970A4D}"/>
              </a:ext>
            </a:extLst>
          </p:cNvPr>
          <p:cNvSpPr/>
          <p:nvPr/>
        </p:nvSpPr>
        <p:spPr>
          <a:xfrm>
            <a:off x="6949440" y="2004060"/>
            <a:ext cx="257914" cy="1738207"/>
          </a:xfrm>
          <a:prstGeom prst="leftBrace">
            <a:avLst>
              <a:gd name="adj1" fmla="val 8333"/>
              <a:gd name="adj2" fmla="val 51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225F43-BD46-7433-89B3-1C7CB373FD3A}"/>
              </a:ext>
            </a:extLst>
          </p:cNvPr>
          <p:cNvSpPr txBox="1"/>
          <p:nvPr/>
        </p:nvSpPr>
        <p:spPr>
          <a:xfrm>
            <a:off x="5951220" y="2687181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200" b="0" i="0" u="none" strike="noStrike" baseline="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 FY 2020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BC605DF-9F32-7D96-1B79-4D8EFF9286E0}"/>
              </a:ext>
            </a:extLst>
          </p:cNvPr>
          <p:cNvSpPr/>
          <p:nvPr/>
        </p:nvSpPr>
        <p:spPr>
          <a:xfrm>
            <a:off x="9451638" y="3924300"/>
            <a:ext cx="332711" cy="1798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503A3-9600-2F5D-0DFE-E2BCA70D86F8}"/>
              </a:ext>
            </a:extLst>
          </p:cNvPr>
          <p:cNvSpPr txBox="1"/>
          <p:nvPr/>
        </p:nvSpPr>
        <p:spPr>
          <a:xfrm>
            <a:off x="9784349" y="4546461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1D9A78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2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CE3CD-81A1-0F1F-7C82-6D7208BBB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4890" r="26496" b="20333"/>
          <a:stretch/>
        </p:blipFill>
        <p:spPr>
          <a:xfrm>
            <a:off x="1855469" y="946904"/>
            <a:ext cx="8481061" cy="3070860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82F45B4-8766-20AC-43A5-F14386A64618}"/>
              </a:ext>
            </a:extLst>
          </p:cNvPr>
          <p:cNvSpPr/>
          <p:nvPr/>
        </p:nvSpPr>
        <p:spPr>
          <a:xfrm rot="16200000">
            <a:off x="3977640" y="2004060"/>
            <a:ext cx="329184" cy="3800856"/>
          </a:xfrm>
          <a:prstGeom prst="leftBrace">
            <a:avLst>
              <a:gd name="adj1" fmla="val 8333"/>
              <a:gd name="adj2" fmla="val 50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B961-B77A-4138-D3C6-761888E06CA7}"/>
              </a:ext>
            </a:extLst>
          </p:cNvPr>
          <p:cNvSpPr txBox="1"/>
          <p:nvPr/>
        </p:nvSpPr>
        <p:spPr>
          <a:xfrm>
            <a:off x="3854196" y="4006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2020</a:t>
            </a:r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3CECAC-531F-6AC7-AD78-1447334EBD98}"/>
              </a:ext>
            </a:extLst>
          </p:cNvPr>
          <p:cNvSpPr/>
          <p:nvPr/>
        </p:nvSpPr>
        <p:spPr>
          <a:xfrm rot="16200000">
            <a:off x="8165527" y="1954596"/>
            <a:ext cx="285120" cy="3855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115FC-9BEF-A087-AC13-1BE23DA5DA40}"/>
              </a:ext>
            </a:extLst>
          </p:cNvPr>
          <p:cNvSpPr txBox="1"/>
          <p:nvPr/>
        </p:nvSpPr>
        <p:spPr>
          <a:xfrm>
            <a:off x="7802880" y="4006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2021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D7883-786D-FCCF-600B-9F61E945B4E6}"/>
              </a:ext>
            </a:extLst>
          </p:cNvPr>
          <p:cNvSpPr txBox="1"/>
          <p:nvPr/>
        </p:nvSpPr>
        <p:spPr>
          <a:xfrm>
            <a:off x="2241804" y="4272677"/>
            <a:ext cx="69494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sales of </a:t>
            </a:r>
            <a:r>
              <a:rPr lang="en-US" sz="1800" dirty="0">
                <a:solidFill>
                  <a:srgbClr val="0070C0"/>
                </a:solidFill>
              </a:rPr>
              <a:t>“ AtliqExclusive”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303.92M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(79.5 M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FY2020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,224.42M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FY2021)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company </a:t>
            </a:r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2020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Marked the </a:t>
            </a:r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sales(32.2M)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March 2020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Marked the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lowest Sales(0.77M)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due to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Silicon chip Crisis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happening because of 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sales soon </a:t>
            </a:r>
            <a:r>
              <a:rPr lang="en-I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reach to its </a:t>
            </a:r>
            <a:r>
              <a:rPr lang="en-I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maxima in November 2020 </a:t>
            </a:r>
            <a:br>
              <a:rPr lang="en-IN" dirty="0">
                <a:solidFill>
                  <a:srgbClr val="9BA8B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dirty="0">
              <a:solidFill>
                <a:srgbClr val="9BA8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6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DB4D-75A8-BFFB-0710-B6E67A2C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0439"/>
            <a:ext cx="3517567" cy="2093975"/>
          </a:xfrm>
        </p:spPr>
        <p:txBody>
          <a:bodyPr>
            <a:noAutofit/>
          </a:bodyPr>
          <a:lstStyle/>
          <a:p>
            <a:r>
              <a:rPr lang="en-US" sz="2400" dirty="0"/>
              <a:t>8.In which </a:t>
            </a:r>
            <a:r>
              <a:rPr lang="en-US" sz="2400" dirty="0">
                <a:solidFill>
                  <a:srgbClr val="0070C0"/>
                </a:solidFill>
              </a:rPr>
              <a:t>quarter</a:t>
            </a:r>
            <a:r>
              <a:rPr lang="en-US" sz="2400" dirty="0"/>
              <a:t> of 2020, got the</a:t>
            </a:r>
            <a:br>
              <a:rPr lang="en-US" sz="2400" dirty="0"/>
            </a:br>
            <a:r>
              <a:rPr lang="en-US" sz="2400" dirty="0"/>
              <a:t>maximum </a:t>
            </a:r>
            <a:r>
              <a:rPr lang="en-US" sz="2400" dirty="0">
                <a:solidFill>
                  <a:srgbClr val="0070C0"/>
                </a:solidFill>
              </a:rPr>
              <a:t>total sold quantity</a:t>
            </a:r>
            <a:r>
              <a:rPr lang="en-US" sz="2400" dirty="0"/>
              <a:t> ?</a:t>
            </a:r>
            <a:br>
              <a:rPr lang="en-US" sz="2400" dirty="0"/>
            </a:br>
            <a:r>
              <a:rPr lang="en-US" sz="2400" dirty="0"/>
              <a:t>The final output contains these</a:t>
            </a:r>
            <a:br>
              <a:rPr lang="en-US" sz="2400" dirty="0"/>
            </a:br>
            <a:r>
              <a:rPr lang="en-US" sz="2400" dirty="0"/>
              <a:t>fields sorted by the</a:t>
            </a:r>
            <a:br>
              <a:rPr lang="en-US" sz="2400" dirty="0"/>
            </a:br>
            <a:r>
              <a:rPr lang="en-US" sz="2400" dirty="0"/>
              <a:t>total sold quantity: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EC239-D449-E9A2-DB4F-99BF720F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0" y="4073753"/>
            <a:ext cx="3662649" cy="13296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55707-75CC-6008-471E-657638568C8C}"/>
              </a:ext>
            </a:extLst>
          </p:cNvPr>
          <p:cNvSpPr txBox="1"/>
          <p:nvPr/>
        </p:nvSpPr>
        <p:spPr>
          <a:xfrm>
            <a:off x="804672" y="30744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Quarter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total_sold_quantity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76C3BA-6586-ACB6-81BD-3FD8A86B1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30370" r="46677" b="21210"/>
          <a:stretch/>
        </p:blipFill>
        <p:spPr>
          <a:xfrm>
            <a:off x="6502400" y="393454"/>
            <a:ext cx="4296841" cy="4056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75B301-6205-F79D-2DF3-E29EDB34FB7F}"/>
              </a:ext>
            </a:extLst>
          </p:cNvPr>
          <p:cNvSpPr txBox="1"/>
          <p:nvPr/>
        </p:nvSpPr>
        <p:spPr>
          <a:xfrm>
            <a:off x="5283200" y="458080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 1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 total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sold quantity(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7.01M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Sold Quantity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Decreased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in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 3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Due to COVID-19 and Global Silicon Chip Crisis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we soon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Demand for PC and other equipment increased due to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from Home Culture During Pandemic </a:t>
            </a:r>
          </a:p>
        </p:txBody>
      </p:sp>
    </p:spTree>
    <p:extLst>
      <p:ext uri="{BB962C8B-B14F-4D97-AF65-F5344CB8AC3E}">
        <p14:creationId xmlns:p14="http://schemas.microsoft.com/office/powerpoint/2010/main" val="112511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65A8-B2A2-4A21-4EC9-EAE9A56A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17050"/>
            <a:ext cx="3742267" cy="2093975"/>
          </a:xfrm>
        </p:spPr>
        <p:txBody>
          <a:bodyPr>
            <a:noAutofit/>
          </a:bodyPr>
          <a:lstStyle/>
          <a:p>
            <a:r>
              <a:rPr lang="en-US" sz="2400" dirty="0"/>
              <a:t>9.Which </a:t>
            </a:r>
            <a:r>
              <a:rPr lang="en-US" sz="2400" dirty="0">
                <a:solidFill>
                  <a:srgbClr val="0070C0"/>
                </a:solidFill>
              </a:rPr>
              <a:t>channel </a:t>
            </a:r>
            <a:r>
              <a:rPr lang="en-US" sz="2400" dirty="0"/>
              <a:t>helped to bring more gross sales in the </a:t>
            </a:r>
            <a:r>
              <a:rPr lang="en-US" sz="2400" dirty="0">
                <a:solidFill>
                  <a:srgbClr val="0070C0"/>
                </a:solidFill>
              </a:rPr>
              <a:t>fiscal year 2021 </a:t>
            </a:r>
            <a:r>
              <a:rPr lang="en-US" sz="2400" dirty="0"/>
              <a:t>and the percentage of contribution?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A8043C-CE5C-9E07-6B56-ED1CA0B7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4387027"/>
            <a:ext cx="3303472" cy="9233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47205-AFEE-7B67-8012-E1500E266944}"/>
              </a:ext>
            </a:extLst>
          </p:cNvPr>
          <p:cNvSpPr txBox="1"/>
          <p:nvPr/>
        </p:nvSpPr>
        <p:spPr>
          <a:xfrm>
            <a:off x="804672" y="28064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channel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gross_sales_mln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percentage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885B5-2E2C-A6B2-CC4E-332570E9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33581" r="38868" b="23827"/>
          <a:stretch/>
        </p:blipFill>
        <p:spPr>
          <a:xfrm>
            <a:off x="5503333" y="808798"/>
            <a:ext cx="4809067" cy="2921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8196A1-C9A5-ADD2-D027-C8494F482F05}"/>
              </a:ext>
            </a:extLst>
          </p:cNvPr>
          <p:cNvSpPr txBox="1"/>
          <p:nvPr/>
        </p:nvSpPr>
        <p:spPr>
          <a:xfrm>
            <a:off x="5035858" y="44961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majority of our sales took place via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retailers ,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is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75%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Makes the least Contribution in our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 Sales </a:t>
            </a:r>
          </a:p>
        </p:txBody>
      </p:sp>
    </p:spTree>
    <p:extLst>
      <p:ext uri="{BB962C8B-B14F-4D97-AF65-F5344CB8AC3E}">
        <p14:creationId xmlns:p14="http://schemas.microsoft.com/office/powerpoint/2010/main" val="134207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75EF-52E0-D944-0AA9-4941FF89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2450"/>
            <a:ext cx="3640328" cy="2093975"/>
          </a:xfrm>
        </p:spPr>
        <p:txBody>
          <a:bodyPr>
            <a:noAutofit/>
          </a:bodyPr>
          <a:lstStyle/>
          <a:p>
            <a:r>
              <a:rPr lang="en-US" sz="2400" dirty="0"/>
              <a:t>10.Get the </a:t>
            </a:r>
            <a:r>
              <a:rPr lang="en-US" sz="2400" dirty="0">
                <a:solidFill>
                  <a:srgbClr val="0070C0"/>
                </a:solidFill>
              </a:rPr>
              <a:t>Top 3 </a:t>
            </a:r>
            <a:r>
              <a:rPr lang="en-US" sz="2400" dirty="0"/>
              <a:t>products in each division that have a high </a:t>
            </a:r>
            <a:r>
              <a:rPr lang="en-US" sz="2400" dirty="0">
                <a:solidFill>
                  <a:srgbClr val="0070C0"/>
                </a:solidFill>
              </a:rPr>
              <a:t>total_sold_quantity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0070C0"/>
                </a:solidFill>
              </a:rPr>
              <a:t>fiscal_year 2021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D8619-AB49-0876-049A-1B19A95642A7}"/>
              </a:ext>
            </a:extLst>
          </p:cNvPr>
          <p:cNvSpPr txBox="1"/>
          <p:nvPr/>
        </p:nvSpPr>
        <p:spPr>
          <a:xfrm>
            <a:off x="811123" y="28512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division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product_code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total_sold_quantity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rank_order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5A23-06A5-4AD7-C964-DCF7E650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28025" r="29276" b="28889"/>
          <a:stretch/>
        </p:blipFill>
        <p:spPr>
          <a:xfrm>
            <a:off x="4723867" y="757661"/>
            <a:ext cx="7468133" cy="2709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15D38-E0A9-CFFE-F787-4639E2D4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2" y="4512641"/>
            <a:ext cx="4132281" cy="1594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7EB45-F3AA-FC04-4076-70CADCD60A99}"/>
              </a:ext>
            </a:extLst>
          </p:cNvPr>
          <p:cNvSpPr txBox="1"/>
          <p:nvPr/>
        </p:nvSpPr>
        <p:spPr>
          <a:xfrm>
            <a:off x="5156200" y="45126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N&amp;S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P&amp;A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laptops</a:t>
            </a:r>
          </a:p>
        </p:txBody>
      </p:sp>
    </p:spTree>
    <p:extLst>
      <p:ext uri="{BB962C8B-B14F-4D97-AF65-F5344CB8AC3E}">
        <p14:creationId xmlns:p14="http://schemas.microsoft.com/office/powerpoint/2010/main" val="25036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331" y="57107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 dirty="0">
                <a:solidFill>
                  <a:srgbClr val="FFFFFF"/>
                </a:solidFill>
              </a:rPr>
              <a:t>THANK YOU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344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Jaideep Singh </a:t>
            </a:r>
          </a:p>
          <a:p>
            <a:r>
              <a:rPr lang="en-US" sz="1100" b="1" dirty="0">
                <a:solidFill>
                  <a:srgbClr val="FFFFFF"/>
                </a:solidFill>
              </a:rPr>
              <a:t>B-Tech Computer engineer Undergraduate  </a:t>
            </a:r>
          </a:p>
          <a:p>
            <a:r>
              <a:rPr lang="en-US" sz="1100" b="1" dirty="0">
                <a:solidFill>
                  <a:srgbClr val="FFFFFF"/>
                </a:solidFill>
              </a:rPr>
              <a:t>Thapar Institute of engineering and technology, Patiala</a:t>
            </a:r>
          </a:p>
          <a:p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D06B3-6036-C877-2A54-597440EB1C65}"/>
              </a:ext>
            </a:extLst>
          </p:cNvPr>
          <p:cNvSpPr txBox="1"/>
          <p:nvPr/>
        </p:nvSpPr>
        <p:spPr>
          <a:xfrm>
            <a:off x="568020" y="3976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www.linkedin.com/in/jaideepsinghdhunna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2ED4D-3228-E898-1D7F-570DDB34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6" y="3963139"/>
            <a:ext cx="423333" cy="423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A8614-907F-B026-16DD-942CF7095070}"/>
              </a:ext>
            </a:extLst>
          </p:cNvPr>
          <p:cNvSpPr txBox="1"/>
          <p:nvPr/>
        </p:nvSpPr>
        <p:spPr>
          <a:xfrm>
            <a:off x="599509" y="4480468"/>
            <a:ext cx="5681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https://github.com/singhjaideep1098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288AC-6C61-DE68-67F3-96F61BD5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6" y="4446686"/>
            <a:ext cx="472894" cy="4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2777-CA55-2DFC-8EC9-115F445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4BECA-85D9-84FB-0516-176796A3B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Getting familiar with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Atliq’s Business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 And Their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Getting Familiar With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Data</a:t>
            </a: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Analyzing And Solving Ad-hoc requests With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Visualizations</a:t>
            </a: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Insights</a:t>
            </a:r>
            <a:endParaRPr lang="en-US" sz="1800" b="0" i="0" u="none" strike="noStrike" baseline="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Graphic 9" descr="Business Growth with solid fill">
            <a:extLst>
              <a:ext uri="{FF2B5EF4-FFF2-40B4-BE49-F238E27FC236}">
                <a16:creationId xmlns:a16="http://schemas.microsoft.com/office/drawing/2014/main" id="{9E2690FC-A5B9-FD4B-8080-DB3236D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136" y="1670217"/>
            <a:ext cx="3517566" cy="35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2B2B-31AA-AED5-9ED3-BE12B8CF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Background</a:t>
            </a:r>
            <a:r>
              <a:rPr lang="en-US" sz="3600" b="0" i="0" u="none" strike="noStrike" baseline="0" dirty="0">
                <a:solidFill>
                  <a:srgbClr val="767070"/>
                </a:solidFill>
                <a:latin typeface="Bookman Old Style (Headings)"/>
              </a:rPr>
              <a:t> </a:t>
            </a:r>
            <a:br>
              <a:rPr lang="en-US" sz="36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89D4-7D58-3E60-3124-15868B04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AtliqHardware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(fictitious corporation) is one of the major </a:t>
            </a: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 hardware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manufacturers in India, with a strong presence in other nations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The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20B0502040204020203" pitchFamily="2" charset="0"/>
              </a:rPr>
              <a:t>management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 noticed that they do not get enough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20B0502040204020203" pitchFamily="2" charset="0"/>
              </a:rPr>
              <a:t>insights 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to make quick and smart data-informed decisions.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Tony Sharma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their data analytics director wanted to hire someone who is good at both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company seeks insights for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 ad hoc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requests.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Approach is to 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Run a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 query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answer these requests.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B5D1-5F07-D400-BC55-679680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949075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familiar with Atliq’s Business And Their Markets</a:t>
            </a:r>
            <a:br>
              <a:rPr lang="en-US" dirty="0"/>
            </a:b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4B5FC7-3C9F-D882-7C12-DF3BA5218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1237" r="33621" b="14611"/>
          <a:stretch/>
        </p:blipFill>
        <p:spPr>
          <a:xfrm>
            <a:off x="4946755" y="949075"/>
            <a:ext cx="6954822" cy="492551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08769-3C6C-D850-E84F-272955A35BB8}"/>
              </a:ext>
            </a:extLst>
          </p:cNvPr>
          <p:cNvSpPr txBox="1"/>
          <p:nvPr/>
        </p:nvSpPr>
        <p:spPr>
          <a:xfrm>
            <a:off x="4946755" y="5934670"/>
            <a:ext cx="584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Atliq Hardware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is actively doing business in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 countries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across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APAC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region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0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825B-E2EA-B31C-2B9F-89EFD174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br>
              <a:rPr lang="en-IN" dirty="0"/>
            </a:br>
            <a:r>
              <a:rPr lang="en-IN" dirty="0"/>
              <a:t>AND </a:t>
            </a:r>
            <a:br>
              <a:rPr lang="en-IN" dirty="0"/>
            </a:br>
            <a:r>
              <a:rPr lang="en-IN" dirty="0"/>
              <a:t>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748EB-CCCB-0F8C-C19B-F6926C9D7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23" y="1163215"/>
            <a:ext cx="1480723" cy="13403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41C90-27C5-6843-553C-7D8EE21BA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48" y="1163215"/>
            <a:ext cx="1480722" cy="1340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F2665-67DC-4C5D-7687-6A2F77314E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b="8932"/>
          <a:stretch/>
        </p:blipFill>
        <p:spPr>
          <a:xfrm>
            <a:off x="7279422" y="180290"/>
            <a:ext cx="1480723" cy="1340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9CB21-9030-6B34-5D9B-539B6B12F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46" y="3428999"/>
            <a:ext cx="1480724" cy="1340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B5342B-D3D0-24D7-8B68-312B52F97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23" y="5318058"/>
            <a:ext cx="1480722" cy="13596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C7CF2-BFC4-9A6C-A0B3-41B21705D6DB}"/>
              </a:ext>
            </a:extLst>
          </p:cNvPr>
          <p:cNvCxnSpPr>
            <a:cxnSpLocks/>
          </p:cNvCxnSpPr>
          <p:nvPr/>
        </p:nvCxnSpPr>
        <p:spPr>
          <a:xfrm>
            <a:off x="5943600" y="43544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C929FD1-419E-15D4-7CC7-AC826CBCB6E1}"/>
              </a:ext>
            </a:extLst>
          </p:cNvPr>
          <p:cNvCxnSpPr>
            <a:cxnSpLocks/>
            <a:stCxn id="101" idx="2"/>
            <a:endCxn id="14" idx="1"/>
          </p:cNvCxnSpPr>
          <p:nvPr/>
        </p:nvCxnSpPr>
        <p:spPr>
          <a:xfrm rot="16200000" flipH="1">
            <a:off x="5880863" y="4599324"/>
            <a:ext cx="1228580" cy="1568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2EA6B3E-6D78-CDDF-0578-0F151DA1F845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5400000" flipH="1" flipV="1">
            <a:off x="6338768" y="222562"/>
            <a:ext cx="312770" cy="1568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CE380D1-23D1-358E-D3FC-A9ED8E81950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451246" y="1833370"/>
            <a:ext cx="3596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295FDFD-53C2-7015-84B9-62F975CFD6A9}"/>
              </a:ext>
            </a:extLst>
          </p:cNvPr>
          <p:cNvCxnSpPr>
            <a:cxnSpLocks/>
            <a:stCxn id="101" idx="3"/>
            <a:endCxn id="12" idx="1"/>
          </p:cNvCxnSpPr>
          <p:nvPr/>
        </p:nvCxnSpPr>
        <p:spPr>
          <a:xfrm>
            <a:off x="6451245" y="4093887"/>
            <a:ext cx="3596901" cy="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F24DA6E-D42A-0515-3622-134FF1C8EA09}"/>
              </a:ext>
            </a:extLst>
          </p:cNvPr>
          <p:cNvCxnSpPr>
            <a:cxnSpLocks/>
            <a:stCxn id="101" idx="0"/>
            <a:endCxn id="8" idx="2"/>
          </p:cNvCxnSpPr>
          <p:nvPr/>
        </p:nvCxnSpPr>
        <p:spPr>
          <a:xfrm rot="5400000" flipH="1" flipV="1">
            <a:off x="7792223" y="422185"/>
            <a:ext cx="914946" cy="50776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F1F4FD-6697-8BFB-606C-12B1C90A7718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16200000" flipH="1">
            <a:off x="7786959" y="427449"/>
            <a:ext cx="925475" cy="5077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EDF6E3CB-7C9E-1CF9-7C5C-1337B746D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466" y="5997884"/>
            <a:ext cx="665519" cy="665519"/>
          </a:xfrm>
          <a:prstGeom prst="rect">
            <a:avLst/>
          </a:prstGeom>
        </p:spPr>
      </p:pic>
      <p:sp>
        <p:nvSpPr>
          <p:cNvPr id="95" name="AutoShape 2" descr="MySQL logo and symbol, meaning, history, PNG">
            <a:extLst>
              <a:ext uri="{FF2B5EF4-FFF2-40B4-BE49-F238E27FC236}">
                <a16:creationId xmlns:a16="http://schemas.microsoft.com/office/drawing/2014/main" id="{89E281A8-A00E-0438-EECD-85E036F96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CD08C5C-058F-B9A1-B28C-E4AB326F6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23" y="3418470"/>
            <a:ext cx="1480722" cy="135083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E9FFA3D-899D-A641-5EAF-A4078A9B12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237" t="6088" r="27332" b="9752"/>
          <a:stretch/>
        </p:blipFill>
        <p:spPr>
          <a:xfrm>
            <a:off x="1445723" y="5997884"/>
            <a:ext cx="665519" cy="66551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FF0125A-BD8F-5CB8-07B0-7CA5CBF5EE6B}"/>
              </a:ext>
            </a:extLst>
          </p:cNvPr>
          <p:cNvSpPr txBox="1"/>
          <p:nvPr/>
        </p:nvSpPr>
        <p:spPr>
          <a:xfrm>
            <a:off x="470614" y="2880358"/>
            <a:ext cx="3961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data consists of sales data for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FY 2020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FY 2021.</a:t>
            </a:r>
            <a:endParaRPr lang="en-US" sz="1800" b="0" i="0" u="none" strike="noStrike" baseline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2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C526-D9B5-08FA-965D-1F4A04A0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25666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And Solving Ad-hoc requests With Visualizations And Insights</a:t>
            </a:r>
            <a:endParaRPr lang="en-IN" dirty="0"/>
          </a:p>
        </p:txBody>
      </p:sp>
      <p:pic>
        <p:nvPicPr>
          <p:cNvPr id="6" name="Content Placeholder 5" descr="Document with solid fill">
            <a:extLst>
              <a:ext uri="{FF2B5EF4-FFF2-40B4-BE49-F238E27FC236}">
                <a16:creationId xmlns:a16="http://schemas.microsoft.com/office/drawing/2014/main" id="{E755485E-14E3-B332-9FE1-42EB1B14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008" y="1670216"/>
            <a:ext cx="3517567" cy="3517567"/>
          </a:xfrm>
        </p:spPr>
      </p:pic>
    </p:spTree>
    <p:extLst>
      <p:ext uri="{BB962C8B-B14F-4D97-AF65-F5344CB8AC3E}">
        <p14:creationId xmlns:p14="http://schemas.microsoft.com/office/powerpoint/2010/main" val="19186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5DB8-89BE-2AED-45AF-605333C1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Provide the list of markets in which customer "</a:t>
            </a:r>
            <a:r>
              <a:rPr lang="en-US" sz="2400" dirty="0">
                <a:solidFill>
                  <a:srgbClr val="0070C0"/>
                </a:solidFill>
              </a:rPr>
              <a:t>Atliq Exclusive</a:t>
            </a:r>
            <a:r>
              <a:rPr lang="en-US" sz="2400" dirty="0"/>
              <a:t>" operates its business in the </a:t>
            </a:r>
            <a:r>
              <a:rPr lang="en-US" sz="2400" dirty="0">
                <a:solidFill>
                  <a:srgbClr val="0070C0"/>
                </a:solidFill>
              </a:rPr>
              <a:t>APAC region.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ADFBF3-E4E3-BB20-5BEF-CEC7A8648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6" y="3429000"/>
            <a:ext cx="1868659" cy="28103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59E6-8309-7579-2483-050FEEC71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22766" r="44127" b="13333"/>
          <a:stretch/>
        </p:blipFill>
        <p:spPr>
          <a:xfrm>
            <a:off x="5546785" y="1242203"/>
            <a:ext cx="6001749" cy="43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3F91-6749-0387-3A10-63E60551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2. What is the</a:t>
            </a:r>
            <a:br>
              <a:rPr lang="en-US" sz="2400" dirty="0"/>
            </a:br>
            <a:r>
              <a:rPr lang="en-US" sz="2400" dirty="0"/>
              <a:t>percentage of</a:t>
            </a:r>
            <a:br>
              <a:rPr lang="en-US" sz="2400" dirty="0"/>
            </a:br>
            <a:r>
              <a:rPr lang="en-US" sz="2400" dirty="0"/>
              <a:t>unique product increase in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2021 vs. 2020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6F0F3E-F5C1-0A44-6895-8E3AFAC72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3" y="4766625"/>
            <a:ext cx="4237183" cy="4437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5B460-7AA1-4EB9-9F03-A2660658108C}"/>
              </a:ext>
            </a:extLst>
          </p:cNvPr>
          <p:cNvSpPr txBox="1"/>
          <p:nvPr/>
        </p:nvSpPr>
        <p:spPr>
          <a:xfrm>
            <a:off x="804672" y="3139863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unique_products_2020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unique_products_2021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percentage_chg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811F1-FB7E-9F8E-8C56-D8925B2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34717" r="64956" b="12725"/>
          <a:stretch/>
        </p:blipFill>
        <p:spPr>
          <a:xfrm>
            <a:off x="6443931" y="1384027"/>
            <a:ext cx="3830129" cy="3604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A8F1B-42E3-D8AE-4765-1CB67E606A16}"/>
              </a:ext>
            </a:extLst>
          </p:cNvPr>
          <p:cNvSpPr txBox="1"/>
          <p:nvPr/>
        </p:nvSpPr>
        <p:spPr>
          <a:xfrm>
            <a:off x="4753155" y="5331125"/>
            <a:ext cx="7438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It’s a good sign that we are continuously innovating and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introducing new products 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 the m</a:t>
            </a:r>
            <a:r>
              <a:rPr lang="en-US" sz="1800" b="0" i="0" u="none" strike="noStrike" baseline="0" dirty="0">
                <a:solidFill>
                  <a:srgbClr val="9BA8B7"/>
                </a:solidFill>
                <a:latin typeface="Calibri" panose="020F0502020204030204" pitchFamily="34" charset="0"/>
              </a:rPr>
              <a:t>arke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 </a:t>
            </a:r>
            <a:r>
              <a:rPr lang="en-US" sz="1800" b="1" i="0" u="none" strike="noStrike" baseline="0" dirty="0">
                <a:solidFill>
                  <a:srgbClr val="9BA8B7"/>
                </a:solidFill>
                <a:latin typeface="Calibri" panose="020F0502020204030204" pitchFamily="34" charset="0"/>
              </a:rPr>
              <a:t>,</a:t>
            </a:r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36% Increase  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. 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4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7FCA-6B0D-3307-C0AA-CD67FC88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50" y="1335025"/>
            <a:ext cx="3888098" cy="2093975"/>
          </a:xfrm>
        </p:spPr>
        <p:txBody>
          <a:bodyPr>
            <a:no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3. Provide a report with all the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rgbClr val="0070C0"/>
                </a:solidFill>
                <a:latin typeface="Bookman Old Style (Headings)"/>
              </a:rPr>
              <a:t>unique product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counts for each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segment and sort them in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descending order of product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counts. The final output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contains 2 fields:</a:t>
            </a:r>
            <a:endParaRPr lang="en-IN" sz="2400" dirty="0">
              <a:solidFill>
                <a:schemeClr val="bg1"/>
              </a:solidFill>
              <a:latin typeface="Bookman Old Style (Headings)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C6EE80-7E97-2101-3F9F-038BABA27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4299647"/>
            <a:ext cx="2713079" cy="1816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CF3AC-D0D2-EF74-C773-70FAD4298944}"/>
              </a:ext>
            </a:extLst>
          </p:cNvPr>
          <p:cNvSpPr txBox="1"/>
          <p:nvPr/>
        </p:nvSpPr>
        <p:spPr>
          <a:xfrm>
            <a:off x="804672" y="3460177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Segment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A6F44-1E4B-8676-33F2-6887BED74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6" t="32578" r="30858" b="21510"/>
          <a:stretch/>
        </p:blipFill>
        <p:spPr>
          <a:xfrm>
            <a:off x="6652892" y="565005"/>
            <a:ext cx="4181885" cy="354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089BC6-E17B-6341-F8C9-ADF3C19522B1}"/>
              </a:ext>
            </a:extLst>
          </p:cNvPr>
          <p:cNvSpPr txBox="1"/>
          <p:nvPr/>
        </p:nvSpPr>
        <p:spPr>
          <a:xfrm>
            <a:off x="4994694" y="4364966"/>
            <a:ext cx="684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Notebooks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Segment have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products (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129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where as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least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product(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Segments: notebooks, accessories, and peripherals are showing significant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need of diversification in production </a:t>
            </a:r>
            <a:r>
              <a:rPr lang="en-US" dirty="0">
                <a:solidFill>
                  <a:srgbClr val="A6A6A6"/>
                </a:solidFill>
                <a:latin typeface="Calibri" panose="020F0502020204030204" pitchFamily="34" charset="0"/>
              </a:rPr>
              <a:t>of products in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Desktop, Networking, and Storage segments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588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{500B31AB-6094-447F-AEF7-E68E0747B44B}tf56160789_win32</Template>
  <TotalTime>343</TotalTime>
  <Words>988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Bookman Old Style</vt:lpstr>
      <vt:lpstr>Bookman Old Style (Headings)</vt:lpstr>
      <vt:lpstr>Calibri</vt:lpstr>
      <vt:lpstr>Franklin Gothic Book</vt:lpstr>
      <vt:lpstr>Poppins</vt:lpstr>
      <vt:lpstr>Segoe UI</vt:lpstr>
      <vt:lpstr>Custom</vt:lpstr>
      <vt:lpstr>Ad hoc Insights</vt:lpstr>
      <vt:lpstr>AGENDA</vt:lpstr>
      <vt:lpstr>Background  </vt:lpstr>
      <vt:lpstr>Getting familiar with Atliq’s Business And Their Markets </vt:lpstr>
      <vt:lpstr>DATA  AND  TOOLS</vt:lpstr>
      <vt:lpstr>Analyzing And Solving Ad-hoc requests With Visualizations And Insights</vt:lpstr>
      <vt:lpstr>1. Provide the list of markets in which customer "Atliq Exclusive" operates its business in the APAC region.</vt:lpstr>
      <vt:lpstr>2. What is the percentage of unique product increase in 2021 vs. 2020? The final output contains these fields:</vt:lpstr>
      <vt:lpstr>3. Provide a report with all the unique product counts for each segment and sort them in descending order of product counts. The final output contains 2 fields:</vt:lpstr>
      <vt:lpstr>4. Follow up: Which segment had the most increase in unique products in 2021 vs 2020? The final output contains these fields:</vt:lpstr>
      <vt:lpstr>5.Get the products that have the highest and lowest manufacturing costs. The final output should contain these  fields:</vt:lpstr>
      <vt:lpstr>6.Generate a report which contains  the top 5 customers who receive an average high pre_invoice discount_pct for the fiscal year 2021 and in the Indian market. The final output contains these fields:</vt:lpstr>
      <vt:lpstr>7. Get the complete report of the Gross sales amount for the customer  “ AtliqExclusive” for each month. This analysis helps to get an idea of low and high performing months and take strategic decisions. The final report contains these columns:</vt:lpstr>
      <vt:lpstr>PowerPoint Presentation</vt:lpstr>
      <vt:lpstr>8.In which quarter of 2020, got the maximum total sold quantity ? The final output contains these fields sorted by the total sold quantity:</vt:lpstr>
      <vt:lpstr>9.Which channel helped to bring more gross sales in the fiscal year 2021 and the percentage of contribution? The final output contains these fields:</vt:lpstr>
      <vt:lpstr>10.Get the Top 3 products in each division that have a high total_sold_quantity in the fiscal_year 2021? The final output contains these fields: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hoc Insights</dc:title>
  <dc:creator>Jaideepsingh dhunna</dc:creator>
  <cp:lastModifiedBy>Jaideepsingh dhunna</cp:lastModifiedBy>
  <cp:revision>2</cp:revision>
  <dcterms:created xsi:type="dcterms:W3CDTF">2024-04-08T19:10:47Z</dcterms:created>
  <dcterms:modified xsi:type="dcterms:W3CDTF">2024-04-09T09:10:43Z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